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328" r:id="rId2"/>
    <p:sldId id="329" r:id="rId3"/>
    <p:sldId id="330" r:id="rId4"/>
    <p:sldId id="331" r:id="rId5"/>
    <p:sldId id="332" r:id="rId6"/>
    <p:sldId id="333" r:id="rId7"/>
    <p:sldId id="334" r:id="rId8"/>
    <p:sldId id="336" r:id="rId9"/>
    <p:sldId id="339" r:id="rId10"/>
    <p:sldId id="340" r:id="rId11"/>
    <p:sldId id="341" r:id="rId12"/>
    <p:sldId id="347" r:id="rId13"/>
  </p:sldIdLst>
  <p:sldSz cx="9144000" cy="6858000" type="screen4x3"/>
  <p:notesSz cx="10234613" cy="71040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94660"/>
  </p:normalViewPr>
  <p:slideViewPr>
    <p:cSldViewPr snapToGrid="0">
      <p:cViewPr varScale="1">
        <p:scale>
          <a:sx n="80" d="100"/>
          <a:sy n="80" d="100"/>
        </p:scale>
        <p:origin x="941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434999" cy="356437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797246" y="1"/>
            <a:ext cx="4434999" cy="356437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r">
              <a:defRPr sz="1200"/>
            </a:lvl1pPr>
          </a:lstStyle>
          <a:p>
            <a:fld id="{0B7EA109-D5E2-415D-929D-9A9E28E6F071}" type="datetimeFigureOut">
              <a:rPr lang="en-US" smtClean="0"/>
              <a:t>30/11/2022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747628"/>
            <a:ext cx="4434999" cy="356436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797246" y="6747628"/>
            <a:ext cx="4434999" cy="356436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r">
              <a:defRPr sz="1200"/>
            </a:lvl1pPr>
          </a:lstStyle>
          <a:p>
            <a:fld id="{633B0376-A276-4E3B-BD57-B53B05996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80005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434999" cy="356437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797246" y="1"/>
            <a:ext cx="4434999" cy="356437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r">
              <a:defRPr sz="1200"/>
            </a:lvl1pPr>
          </a:lstStyle>
          <a:p>
            <a:fld id="{7BA29824-C751-41E1-9BFC-D87DBD8072AE}" type="datetimeFigureOut">
              <a:rPr lang="en-US" smtClean="0"/>
              <a:t>30/11/2022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19488" y="887413"/>
            <a:ext cx="3195637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96" tIns="47398" rIns="94796" bIns="4739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23462" y="3418831"/>
            <a:ext cx="8187690" cy="2797225"/>
          </a:xfrm>
          <a:prstGeom prst="rect">
            <a:avLst/>
          </a:prstGeom>
        </p:spPr>
        <p:txBody>
          <a:bodyPr vert="horz" lIns="94796" tIns="47398" rIns="94796" bIns="4739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747628"/>
            <a:ext cx="4434999" cy="356436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797246" y="6747628"/>
            <a:ext cx="4434999" cy="356436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r">
              <a:defRPr sz="1200"/>
            </a:lvl1pPr>
          </a:lstStyle>
          <a:p>
            <a:fld id="{5B3A9623-16D8-4B9A-833B-F7AD44363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27650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389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5864-FA46-48FF-9544-95ECE7F61437}" type="datetimeFigureOut">
              <a:rPr lang="en-US" smtClean="0"/>
              <a:t>30/11/2022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957C-99B1-404E-B990-B331D6255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68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5864-FA46-48FF-9544-95ECE7F61437}" type="datetimeFigureOut">
              <a:rPr lang="en-US" smtClean="0"/>
              <a:t>30/11/2022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957C-99B1-404E-B990-B331D6255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941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5864-FA46-48FF-9544-95ECE7F61437}" type="datetimeFigureOut">
              <a:rPr lang="en-US" smtClean="0"/>
              <a:t>30/11/2022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957C-99B1-404E-B990-B331D6255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945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5864-FA46-48FF-9544-95ECE7F61437}" type="datetimeFigureOut">
              <a:rPr lang="en-US" smtClean="0"/>
              <a:t>30/11/2022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957C-99B1-404E-B990-B331D6255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318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5864-FA46-48FF-9544-95ECE7F61437}" type="datetimeFigureOut">
              <a:rPr lang="en-US" smtClean="0"/>
              <a:t>30/11/2022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957C-99B1-404E-B990-B331D6255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316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5864-FA46-48FF-9544-95ECE7F61437}" type="datetimeFigureOut">
              <a:rPr lang="en-US" smtClean="0"/>
              <a:t>30/11/2022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957C-99B1-404E-B990-B331D6255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092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5864-FA46-48FF-9544-95ECE7F61437}" type="datetimeFigureOut">
              <a:rPr lang="en-US" smtClean="0"/>
              <a:t>30/11/2022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957C-99B1-404E-B990-B331D6255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874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5864-FA46-48FF-9544-95ECE7F61437}" type="datetimeFigureOut">
              <a:rPr lang="en-US" smtClean="0"/>
              <a:t>30/11/2022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957C-99B1-404E-B990-B331D6255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846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5864-FA46-48FF-9544-95ECE7F61437}" type="datetimeFigureOut">
              <a:rPr lang="en-US" smtClean="0"/>
              <a:t>30/11/2022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957C-99B1-404E-B990-B331D6255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795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5864-FA46-48FF-9544-95ECE7F61437}" type="datetimeFigureOut">
              <a:rPr lang="en-US" smtClean="0"/>
              <a:t>30/11/2022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957C-99B1-404E-B990-B331D6255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682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5864-FA46-48FF-9544-95ECE7F61437}" type="datetimeFigureOut">
              <a:rPr lang="en-US" smtClean="0"/>
              <a:t>30/11/2022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957C-99B1-404E-B990-B331D6255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05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15864-FA46-48FF-9544-95ECE7F61437}" type="datetimeFigureOut">
              <a:rPr lang="en-US" smtClean="0"/>
              <a:t>30/11/2022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B957C-99B1-404E-B990-B331D6255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5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RsPFyy4MptY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understandingdiversityeduhk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D9EF163-6B5A-4661-9447-F027212EA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Cultural Essentialism and CQ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2A2542-30B2-4512-B82D-33B2BE26549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Website exercise</a:t>
            </a:r>
          </a:p>
        </p:txBody>
      </p:sp>
    </p:spTree>
    <p:extLst>
      <p:ext uri="{BB962C8B-B14F-4D97-AF65-F5344CB8AC3E}">
        <p14:creationId xmlns:p14="http://schemas.microsoft.com/office/powerpoint/2010/main" val="508815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Anti-cultural-essentialism </a:t>
            </a:r>
            <a:r>
              <a:rPr lang="en-US" dirty="0"/>
              <a:t>video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hlinkClick r:id="rId2"/>
              </a:rPr>
              <a:t>https://youtu.be/RsPFyy4MptY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“How much” does one’s culture influence one’s personal opinions, values, attitudes? </a:t>
            </a:r>
          </a:p>
          <a:p>
            <a:r>
              <a:rPr lang="en-US" dirty="0" smtClean="0"/>
              <a:t>“How much” can someone else’s culture predict about his/her personal opinions, values, attitudes? </a:t>
            </a:r>
          </a:p>
          <a:p>
            <a:r>
              <a:rPr lang="en-US" dirty="0" smtClean="0"/>
              <a:t>What ELSE can their cultural background predict, perhaps more accurately?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38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6B6CF-8D59-4AE8-9C91-0102F6EC3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“Good” Cultural awareness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EDAB1-F310-469E-B696-ECFB6F6BC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020050" cy="4351338"/>
          </a:xfrm>
        </p:spPr>
        <p:txBody>
          <a:bodyPr>
            <a:normAutofit fontScale="92500"/>
          </a:bodyPr>
          <a:lstStyle/>
          <a:p>
            <a:r>
              <a:rPr lang="en-US" dirty="0"/>
              <a:t>Aware that </a:t>
            </a:r>
            <a:r>
              <a:rPr lang="en-US" dirty="0" smtClean="0"/>
              <a:t>cultural background </a:t>
            </a:r>
            <a:r>
              <a:rPr lang="en-US" b="1" dirty="0"/>
              <a:t>could</a:t>
            </a:r>
            <a:r>
              <a:rPr lang="en-US" dirty="0"/>
              <a:t> be affecting your and others’ </a:t>
            </a:r>
            <a:r>
              <a:rPr lang="en-US" dirty="0" smtClean="0"/>
              <a:t>behavior/thinking/expectations/perceptions</a:t>
            </a:r>
            <a:endParaRPr lang="en-US" dirty="0"/>
          </a:p>
          <a:p>
            <a:r>
              <a:rPr lang="en-US" dirty="0"/>
              <a:t>But, with a more accurate ways of thinking about culture:</a:t>
            </a:r>
          </a:p>
          <a:p>
            <a:pPr lvl="1"/>
            <a:r>
              <a:rPr lang="en-US" dirty="0"/>
              <a:t>Awareness of </a:t>
            </a:r>
            <a:r>
              <a:rPr lang="en-US" b="1" dirty="0"/>
              <a:t>individual</a:t>
            </a:r>
            <a:r>
              <a:rPr lang="en-US" dirty="0"/>
              <a:t> </a:t>
            </a:r>
            <a:r>
              <a:rPr lang="en-US" dirty="0" smtClean="0"/>
              <a:t>differences as well as </a:t>
            </a:r>
            <a:r>
              <a:rPr lang="en-US" dirty="0"/>
              <a:t>cultural differences (within-culture vs. between-culture differences)</a:t>
            </a:r>
          </a:p>
          <a:p>
            <a:pPr lvl="1"/>
            <a:r>
              <a:rPr lang="en-US" dirty="0"/>
              <a:t>Awareness of </a:t>
            </a:r>
            <a:r>
              <a:rPr lang="en-US" b="1" dirty="0"/>
              <a:t>different aspects of culture</a:t>
            </a:r>
            <a:r>
              <a:rPr lang="en-US" dirty="0"/>
              <a:t> (sometimes cultures are similar on one aspect, different on another)</a:t>
            </a:r>
          </a:p>
          <a:p>
            <a:pPr lvl="1"/>
            <a:r>
              <a:rPr lang="en-US" dirty="0"/>
              <a:t>Being aware </a:t>
            </a:r>
            <a:r>
              <a:rPr lang="en-US" dirty="0" smtClean="0"/>
              <a:t>that </a:t>
            </a:r>
            <a:r>
              <a:rPr lang="en-US" dirty="0"/>
              <a:t>there can be personal and cultural </a:t>
            </a:r>
            <a:r>
              <a:rPr lang="en-US" b="1" dirty="0"/>
              <a:t>change</a:t>
            </a:r>
          </a:p>
          <a:p>
            <a:pPr lvl="1"/>
            <a:r>
              <a:rPr lang="en-US" dirty="0"/>
              <a:t>Being non-ethnocentric </a:t>
            </a:r>
            <a:r>
              <a:rPr lang="en-US" dirty="0" smtClean="0"/>
              <a:t>(open-minded, </a:t>
            </a:r>
            <a:r>
              <a:rPr lang="en-US" dirty="0" err="1" smtClean="0"/>
              <a:t>non-judgemental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79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So, how to </a:t>
            </a:r>
            <a:r>
              <a:rPr lang="en-US" b="1" dirty="0" smtClean="0"/>
              <a:t>talk</a:t>
            </a:r>
            <a:r>
              <a:rPr lang="en-US" dirty="0" smtClean="0"/>
              <a:t> about cultural differences?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Try to keep within-culture individual diversity in mind; use words like:</a:t>
            </a:r>
          </a:p>
          <a:p>
            <a:pPr lvl="1"/>
            <a:r>
              <a:rPr lang="en-US" dirty="0" smtClean="0"/>
              <a:t>Chinese culture “tends to” or “emphasizes” or “encourages” </a:t>
            </a:r>
          </a:p>
          <a:p>
            <a:pPr lvl="1"/>
            <a:r>
              <a:rPr lang="en-US" dirty="0" smtClean="0"/>
              <a:t>A Chinese person “might” be “more likely to” 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 “feel pressure to” </a:t>
            </a:r>
          </a:p>
          <a:p>
            <a:pPr lvl="1"/>
            <a:r>
              <a:rPr lang="en-US" dirty="0" smtClean="0"/>
              <a:t>Chinese people might expect others to… might see that as…. We are often taught that…. </a:t>
            </a:r>
          </a:p>
          <a:p>
            <a:r>
              <a:rPr lang="en-US" dirty="0" smtClean="0"/>
              <a:t>Try to avoid:</a:t>
            </a:r>
          </a:p>
          <a:p>
            <a:pPr lvl="1"/>
            <a:r>
              <a:rPr lang="en-US" dirty="0" smtClean="0"/>
              <a:t>Chinese people “</a:t>
            </a:r>
            <a:r>
              <a:rPr lang="en-US" b="1" dirty="0" smtClean="0"/>
              <a:t>are</a:t>
            </a:r>
            <a:r>
              <a:rPr lang="en-US" dirty="0" smtClean="0"/>
              <a:t> XYZ”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74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Cultural differences? </a:t>
            </a:r>
            <a:br>
              <a:rPr lang="en-US" dirty="0"/>
            </a:br>
            <a:r>
              <a:rPr lang="en-US" dirty="0"/>
              <a:t>First, </a:t>
            </a:r>
            <a:r>
              <a:rPr lang="en-US" dirty="0" smtClean="0"/>
              <a:t>let’s look at these</a:t>
            </a:r>
            <a:r>
              <a:rPr lang="en-US" dirty="0" smtClean="0"/>
              <a:t> </a:t>
            </a:r>
            <a:r>
              <a:rPr lang="en-US" dirty="0"/>
              <a:t>bar graphs: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71049" y="1835150"/>
            <a:ext cx="380190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39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would you describe the bar graphs in words?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“This graph shows that…”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8712" y="2953544"/>
            <a:ext cx="3538780" cy="304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875" y="2953544"/>
            <a:ext cx="3786188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90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Website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35150"/>
            <a:ext cx="7886700" cy="4351338"/>
          </a:xfrm>
        </p:spPr>
        <p:txBody>
          <a:bodyPr/>
          <a:lstStyle/>
          <a:p>
            <a:r>
              <a:rPr lang="en-US" dirty="0" smtClean="0"/>
              <a:t>Thought experiment first:</a:t>
            </a:r>
          </a:p>
          <a:p>
            <a:pPr lvl="1"/>
            <a:r>
              <a:rPr lang="en-US" b="1" dirty="0" smtClean="0"/>
              <a:t>Question 1: How bad is it to kill someone? </a:t>
            </a:r>
          </a:p>
          <a:p>
            <a:pPr lvl="1"/>
            <a:r>
              <a:rPr lang="en-US" dirty="0" smtClean="0"/>
              <a:t>Cultures: 200 students each in Beijing and Vancouver.</a:t>
            </a:r>
          </a:p>
          <a:p>
            <a:pPr lvl="1"/>
            <a:r>
              <a:rPr lang="en-US" b="1" dirty="0" smtClean="0"/>
              <a:t>What </a:t>
            </a:r>
            <a:r>
              <a:rPr lang="en-US" b="1" dirty="0"/>
              <a:t>do you guess the “most common” answer </a:t>
            </a:r>
            <a:r>
              <a:rPr lang="en-US" b="1" dirty="0" smtClean="0"/>
              <a:t>is for Beijing students? What about Vancouver students? </a:t>
            </a:r>
            <a:endParaRPr lang="en-US" b="1" dirty="0" smtClean="0"/>
          </a:p>
          <a:p>
            <a:pPr lvl="1"/>
            <a:r>
              <a:rPr lang="en-US" b="1" dirty="0" smtClean="0"/>
              <a:t>What percentage of the students would you guess give that “most common answer?” </a:t>
            </a:r>
            <a:endParaRPr lang="en-US" b="1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6461"/>
          <a:stretch/>
        </p:blipFill>
        <p:spPr>
          <a:xfrm>
            <a:off x="1123950" y="4913376"/>
            <a:ext cx="7277100" cy="170173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628775" y="4983861"/>
            <a:ext cx="6772275" cy="1292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99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Website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35150"/>
            <a:ext cx="7886700" cy="4351338"/>
          </a:xfrm>
        </p:spPr>
        <p:txBody>
          <a:bodyPr/>
          <a:lstStyle/>
          <a:p>
            <a:r>
              <a:rPr lang="en-US" dirty="0" smtClean="0"/>
              <a:t>Thought experiment first:</a:t>
            </a:r>
          </a:p>
          <a:p>
            <a:pPr lvl="1"/>
            <a:r>
              <a:rPr lang="en-US" b="1" dirty="0" smtClean="0"/>
              <a:t>Question 2: How bad is it to have casual sex with many people? </a:t>
            </a:r>
          </a:p>
          <a:p>
            <a:pPr lvl="1"/>
            <a:r>
              <a:rPr lang="en-US" dirty="0"/>
              <a:t>Cultures: 200 students each in Beijing and Vancouver.</a:t>
            </a:r>
          </a:p>
          <a:p>
            <a:pPr lvl="1"/>
            <a:r>
              <a:rPr lang="en-US" b="1" dirty="0" smtClean="0"/>
              <a:t>What </a:t>
            </a:r>
            <a:r>
              <a:rPr lang="en-US" b="1" dirty="0"/>
              <a:t>do you guess the “most common” answer is for Beijing students? What about Vancouver students? </a:t>
            </a:r>
            <a:endParaRPr lang="en-US" b="1" dirty="0" smtClean="0"/>
          </a:p>
          <a:p>
            <a:pPr lvl="1"/>
            <a:r>
              <a:rPr lang="en-US" b="1" dirty="0" smtClean="0"/>
              <a:t>What </a:t>
            </a:r>
            <a:r>
              <a:rPr lang="en-US" b="1" dirty="0" smtClean="0"/>
              <a:t>percentage of the students would you guess give that “most common answer?” </a:t>
            </a:r>
            <a:endParaRPr lang="en-US" b="1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6461"/>
          <a:stretch/>
        </p:blipFill>
        <p:spPr>
          <a:xfrm>
            <a:off x="1123950" y="4913376"/>
            <a:ext cx="7277100" cy="170173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628775" y="4983861"/>
            <a:ext cx="6772275" cy="1292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49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Website exercise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://understandingdiversityeduhk.org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/>
            <a:r>
              <a:rPr lang="en-US" dirty="0" smtClean="0"/>
              <a:t>Select the English version </a:t>
            </a:r>
          </a:p>
          <a:p>
            <a:pPr lvl="1"/>
            <a:r>
              <a:rPr lang="en-US" dirty="0" smtClean="0"/>
              <a:t>Click on “How BAD is this behavior?” survey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NO need to fill out the top section; but click your answer to the 4 questions below, and “submit.”</a:t>
            </a:r>
          </a:p>
          <a:p>
            <a:pPr lvl="1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8274" y="4377932"/>
            <a:ext cx="3829335" cy="1660917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1381125" y="4352925"/>
            <a:ext cx="4057650" cy="138112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595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First thoughts– </a:t>
            </a:r>
          </a:p>
          <a:p>
            <a:pPr lvl="1"/>
            <a:r>
              <a:rPr lang="en-US" dirty="0" smtClean="0"/>
              <a:t>What surprised you? What didn’t surprise you? </a:t>
            </a:r>
          </a:p>
          <a:p>
            <a:endParaRPr lang="en-US" dirty="0" smtClean="0"/>
          </a:p>
          <a:p>
            <a:r>
              <a:rPr lang="en-US" dirty="0" smtClean="0"/>
              <a:t>Was there a bigger, or smaller, “cultural gap” than you expected? </a:t>
            </a:r>
          </a:p>
          <a:p>
            <a:pPr lvl="1"/>
            <a:r>
              <a:rPr lang="en-US" dirty="0" smtClean="0"/>
              <a:t>Note: This depends on the question, right? For which questions? </a:t>
            </a:r>
          </a:p>
          <a:p>
            <a:pPr lvl="1"/>
            <a:r>
              <a:rPr lang="en-US" dirty="0" smtClean="0"/>
              <a:t>The “size” of cultural differences really depends on what opinion / attitude you’re talking about. </a:t>
            </a:r>
          </a:p>
          <a:p>
            <a:r>
              <a:rPr lang="en-US" dirty="0" smtClean="0"/>
              <a:t>Did you predict a higher percentage of within-culture agreement than there actually was?</a:t>
            </a:r>
          </a:p>
          <a:p>
            <a:pPr lvl="1"/>
            <a:r>
              <a:rPr lang="en-US" dirty="0" smtClean="0"/>
              <a:t>Be careful– try to avoid the “Outgroup homogeneity effect”</a:t>
            </a:r>
          </a:p>
          <a:p>
            <a:pPr lvl="1"/>
            <a:r>
              <a:rPr lang="en-US" dirty="0" smtClean="0"/>
              <a:t>Notice the within-culture variety. Is there a “typical” answer? What percentage of people actually gave that “typical” answer?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“Could you find a friend”– what is the website trying to emphasize with that question?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19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cultural differences wisely…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key difficulty in talking about cultural </a:t>
            </a:r>
            <a:r>
              <a:rPr lang="en-US" dirty="0" smtClean="0"/>
              <a:t>dimensions and cultural differences</a:t>
            </a:r>
            <a:r>
              <a:rPr lang="en-US" dirty="0"/>
              <a:t>:</a:t>
            </a:r>
          </a:p>
          <a:p>
            <a:pPr lvl="1"/>
            <a:r>
              <a:rPr lang="en-US" dirty="0" smtClean="0"/>
              <a:t>Yes, </a:t>
            </a:r>
            <a:r>
              <a:rPr lang="en-US" dirty="0"/>
              <a:t>c</a:t>
            </a:r>
            <a:r>
              <a:rPr lang="en-US" dirty="0" smtClean="0"/>
              <a:t>ultural </a:t>
            </a:r>
            <a:r>
              <a:rPr lang="en-US" dirty="0"/>
              <a:t>differences exist</a:t>
            </a:r>
          </a:p>
          <a:p>
            <a:pPr lvl="1"/>
            <a:r>
              <a:rPr lang="en-US" dirty="0" smtClean="0"/>
              <a:t>But…. stereotyping</a:t>
            </a:r>
            <a:r>
              <a:rPr lang="en-US" dirty="0"/>
              <a:t>, prejudice, and discrimination are bad</a:t>
            </a:r>
          </a:p>
          <a:p>
            <a:r>
              <a:rPr lang="en-US" dirty="0"/>
              <a:t>How can we learn one without doing the other?</a:t>
            </a:r>
          </a:p>
          <a:p>
            <a:r>
              <a:rPr lang="en-US" dirty="0" smtClean="0"/>
              <a:t>1 key-- Avoiding </a:t>
            </a:r>
            <a:r>
              <a:rPr lang="en-US" b="1" dirty="0" smtClean="0"/>
              <a:t>Essentialism</a:t>
            </a:r>
            <a:r>
              <a:rPr lang="en-US" dirty="0" smtClean="0"/>
              <a:t> (about cultures): </a:t>
            </a:r>
            <a:endParaRPr lang="en-US" dirty="0"/>
          </a:p>
          <a:p>
            <a:pPr lvl="1"/>
            <a:r>
              <a:rPr lang="en-US" dirty="0"/>
              <a:t>Definition: A sense that there is an invisible “essence” about something that makes it different from other </a:t>
            </a:r>
            <a:r>
              <a:rPr lang="en-US" dirty="0" smtClean="0"/>
              <a:t>things, and that is difficult or impossible to change</a:t>
            </a:r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77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Essentialism: a natural instinct</a:t>
            </a:r>
          </a:p>
        </p:txBody>
      </p:sp>
      <p:pic>
        <p:nvPicPr>
          <p:cNvPr id="40962" name="Picture 2" descr="http://membres.multimania.fr/etnoamba/tiger_pure_whit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86051" y="4114800"/>
            <a:ext cx="1607344" cy="1071563"/>
          </a:xfrm>
          <a:prstGeom prst="rect">
            <a:avLst/>
          </a:prstGeom>
          <a:noFill/>
        </p:spPr>
      </p:pic>
      <p:pic>
        <p:nvPicPr>
          <p:cNvPr id="40964" name="Picture 4" descr="http://exconservative.typepad.com/.a/6a0120a4fee4fe970b0120a6f753ca970b-800w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14950" y="4157662"/>
            <a:ext cx="1314450" cy="985838"/>
          </a:xfrm>
          <a:prstGeom prst="rect">
            <a:avLst/>
          </a:prstGeom>
          <a:noFill/>
        </p:spPr>
      </p:pic>
      <p:pic>
        <p:nvPicPr>
          <p:cNvPr id="6" name="Picture 2" descr="http://images.fineartamerica.com/images-small/tiger-essence-joetta-west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57501" y="2228850"/>
            <a:ext cx="1556015" cy="10287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098375" y="3486150"/>
            <a:ext cx="309187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What makes a tiger a tiger, and not a cat?</a:t>
            </a:r>
          </a:p>
        </p:txBody>
      </p:sp>
      <p:pic>
        <p:nvPicPr>
          <p:cNvPr id="40966" name="Picture 6" descr="http://simplycatbreeds.org/images/cat4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43550" y="2286001"/>
            <a:ext cx="742950" cy="936491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1215311" y="5374199"/>
            <a:ext cx="68580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/>
              <a:t>What if we took a tiger, and bleached his stripes? </a:t>
            </a:r>
          </a:p>
          <a:p>
            <a:pPr algn="ctr"/>
            <a:r>
              <a:rPr lang="en-US" sz="1350" dirty="0"/>
              <a:t>What if a midget tiger were born? </a:t>
            </a:r>
          </a:p>
          <a:p>
            <a:pPr algn="ctr"/>
            <a:r>
              <a:rPr lang="en-US" sz="1350" dirty="0"/>
              <a:t>What if we </a:t>
            </a:r>
            <a:r>
              <a:rPr lang="en-US" sz="1350" dirty="0" smtClean="0"/>
              <a:t>painted </a:t>
            </a:r>
            <a:r>
              <a:rPr lang="en-US" sz="1350" dirty="0"/>
              <a:t>stripes </a:t>
            </a:r>
            <a:r>
              <a:rPr lang="en-US" sz="1350" dirty="0" smtClean="0"/>
              <a:t>on </a:t>
            </a:r>
            <a:r>
              <a:rPr lang="en-US" sz="1350" dirty="0"/>
              <a:t>a cat</a:t>
            </a:r>
            <a:r>
              <a:rPr lang="en-US" sz="1350" dirty="0" smtClean="0"/>
              <a:t>?</a:t>
            </a:r>
          </a:p>
          <a:p>
            <a:pPr algn="ctr"/>
            <a:endParaRPr lang="en-US" sz="1350" dirty="0"/>
          </a:p>
          <a:p>
            <a:pPr algn="ctr"/>
            <a:r>
              <a:rPr lang="en-US" sz="1350" dirty="0" smtClean="0"/>
              <a:t>…Instinctively, we still think “That’s a cat with stripes, not a tiger.” </a:t>
            </a:r>
          </a:p>
          <a:p>
            <a:pPr algn="ctr"/>
            <a:r>
              <a:rPr lang="en-US" sz="1350" dirty="0" smtClean="0"/>
              <a:t>The “essence of cat” is still there and is not changed.</a:t>
            </a: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263361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Non-Widescreen Default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n-Widescreen Default" id="{9C9C89C4-0546-468E-9713-ABF98EB1D68E}" vid="{46FDCF5E-5395-4D51-92A0-E4A8E7EC8E6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1740</TotalTime>
  <Words>708</Words>
  <Application>Microsoft Office PowerPoint</Application>
  <PresentationFormat>On-screen Show (4:3)</PresentationFormat>
  <Paragraphs>73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Non-Widescreen Default</vt:lpstr>
      <vt:lpstr>Cultural Essentialism and CQ</vt:lpstr>
      <vt:lpstr>Cultural differences?  First, let’s look at these bar graphs: </vt:lpstr>
      <vt:lpstr>How would you describe the bar graphs in words? </vt:lpstr>
      <vt:lpstr>Website exercise</vt:lpstr>
      <vt:lpstr>Website exercise</vt:lpstr>
      <vt:lpstr>Website exercise</vt:lpstr>
      <vt:lpstr>Digest</vt:lpstr>
      <vt:lpstr>Using cultural differences wisely…</vt:lpstr>
      <vt:lpstr>Essentialism: a natural instinct</vt:lpstr>
      <vt:lpstr>Anti-cultural-essentialism video</vt:lpstr>
      <vt:lpstr>“Good” Cultural awareness</vt:lpstr>
      <vt:lpstr>So, how to talk about cultural differences? </vt:lpstr>
    </vt:vector>
  </TitlesOfParts>
  <Company>The Education University of Hong Kong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3</dc:title>
  <dc:creator>EB</dc:creator>
  <cp:lastModifiedBy>BUCHTEL, Emma Ellen Kathrina [PS]</cp:lastModifiedBy>
  <cp:revision>460</cp:revision>
  <cp:lastPrinted>2021-09-24T04:39:13Z</cp:lastPrinted>
  <dcterms:created xsi:type="dcterms:W3CDTF">2017-09-21T04:31:21Z</dcterms:created>
  <dcterms:modified xsi:type="dcterms:W3CDTF">2022-11-30T06:43:56Z</dcterms:modified>
</cp:coreProperties>
</file>